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1120" r:id="rId2"/>
    <p:sldId id="2114" r:id="rId3"/>
    <p:sldId id="2113" r:id="rId4"/>
    <p:sldId id="2120" r:id="rId5"/>
    <p:sldId id="2127" r:id="rId6"/>
    <p:sldId id="2081" r:id="rId7"/>
    <p:sldId id="2124" r:id="rId8"/>
    <p:sldId id="2123" r:id="rId9"/>
    <p:sldId id="2125" r:id="rId10"/>
    <p:sldId id="2126" r:id="rId11"/>
  </p:sldIdLst>
  <p:sldSz cx="8686800" cy="6400800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FFFF99"/>
    <a:srgbClr val="009900"/>
    <a:srgbClr val="008000"/>
    <a:srgbClr val="339933"/>
    <a:srgbClr val="26C2FF"/>
    <a:srgbClr val="C9F9FF"/>
    <a:srgbClr val="41F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6" y="-192"/>
      </p:cViewPr>
      <p:guideLst>
        <p:guide orient="horz" pos="2016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5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6513" y="779463"/>
            <a:ext cx="4386262" cy="323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33888"/>
            <a:ext cx="5143500" cy="412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489" tIns="45133" rIns="93489" bIns="45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392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Altitude minima @ (L to R) 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Fairbanks, Fort Yukon, Old Crow, Inuvik</a:t>
            </a:r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Tundra Ecosystems:  Inuvik, 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Old Crow</a:t>
            </a:r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Boreal Forest: 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Fort Yukon, Fairbanks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Lower left: 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Altitude minima @ (L to R) Fairbanks, Fort Yukon, Old Crow, Inuvik</a:t>
            </a:r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Left: Altitude minima @ (L to R/south to north) 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Fairbanks, Fort Yukon, Old Crow, Inuvik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+2-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4 ppm CO2 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enhancements observed 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over 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tundra ecosystems at Old Crow and Inuvik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-1-3 ppm CO2 depletions observed over the boreal forest ecosystems at Fort Yukon and Fairbanks</a:t>
            </a:r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171450" indent="-171450">
              <a:buFontTx/>
              <a:buChar char="•"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+2-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4 ppm CO2 enhancements observed throughout the vertical profile over Inuvik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+20-30 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ppb CH4 observed on all near surface dips 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except Fairbanks</a:t>
            </a:r>
          </a:p>
          <a:p>
            <a:pPr marL="0" indent="0">
              <a:buFontTx/>
              <a:buNone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RIGHT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: Altitude minima @ (L to R/west to east) 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Fairbanks, Fort Yukon, Old Crow, Inuvik</a:t>
            </a:r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CO2 Profiles show near surface CO2 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depletions at Fairbanks (red) and Fort Yukon (Yellow) but enhancements at Old Crow (light green) and Inuvik (dark blue)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Note that stronger near surface CO2 drawdown correlates with increasing temperature and near surface H2O%</a:t>
            </a:r>
          </a:p>
          <a:p>
            <a:pPr marL="0" indent="0">
              <a:buFontTx/>
              <a:buNone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CH4 profiles show 10-30 ppb CH4 enhancements for z &lt; 1 km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1913" y="990600"/>
            <a:ext cx="8567737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>
            <a:off x="0" y="57912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 userDrawn="1"/>
        </p:nvGraphicFramePr>
        <p:xfrm>
          <a:off x="76200" y="63500"/>
          <a:ext cx="6873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0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500"/>
                        <a:ext cx="68738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0"/>
          <p:cNvSpPr>
            <a:spLocks noChangeArrowheads="1"/>
          </p:cNvSpPr>
          <p:nvPr userDrawn="1"/>
        </p:nvSpPr>
        <p:spPr bwMode="auto">
          <a:xfrm>
            <a:off x="609600" y="1524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>
                <a:solidFill>
                  <a:schemeClr val="accent2"/>
                </a:solidFill>
                <a:latin typeface="Helvetica" charset="0"/>
              </a:rPr>
              <a:t>National Aeronautics and Space Administration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Jet Propulsion Laboratory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California Institute of Technology</a:t>
            </a:r>
          </a:p>
        </p:txBody>
      </p:sp>
      <p:pic>
        <p:nvPicPr>
          <p:cNvPr id="8" name="Picture 71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5943600"/>
            <a:ext cx="979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152400" y="6011863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JPL Proprietary Information</a:t>
            </a:r>
          </a:p>
        </p:txBody>
      </p:sp>
      <p:sp>
        <p:nvSpPr>
          <p:cNvPr id="134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2622550" y="309563"/>
            <a:ext cx="5105400" cy="762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 rot="18900000">
            <a:off x="1915415" y="2797054"/>
            <a:ext cx="57536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43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93838"/>
            <a:ext cx="7816850" cy="4224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613" y="325438"/>
            <a:ext cx="1954212" cy="539273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325438"/>
            <a:ext cx="5710238" cy="53927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16850" cy="4224337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000">
                <a:latin typeface="Arial"/>
                <a:cs typeface="Arial"/>
              </a:defRPr>
            </a:lvl1pPr>
            <a:lvl2pPr marL="457200" indent="-228600">
              <a:defRPr sz="2000">
                <a:latin typeface="Arial"/>
                <a:cs typeface="Arial"/>
              </a:defRPr>
            </a:lvl2pPr>
            <a:lvl3pPr marL="688975" indent="-215900">
              <a:defRPr sz="1800">
                <a:latin typeface="Arial"/>
                <a:cs typeface="Arial"/>
              </a:defRPr>
            </a:lvl3pPr>
            <a:lvl4pPr marL="974725" indent="-214313">
              <a:defRPr sz="1800">
                <a:latin typeface="Arial"/>
                <a:cs typeface="Arial"/>
              </a:defRPr>
            </a:lvl4pPr>
            <a:lvl5pPr marL="1203325" indent="-215900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3213"/>
            <a:ext cx="7383463" cy="127158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13038"/>
            <a:ext cx="7383463" cy="14001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4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781685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5" y="1433513"/>
            <a:ext cx="3836988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" y="2030413"/>
            <a:ext cx="3836988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3250" y="1433513"/>
            <a:ext cx="3838575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250" y="2030413"/>
            <a:ext cx="3838575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0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2857500" cy="10842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663" y="255588"/>
            <a:ext cx="4856162" cy="54625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975" y="1339850"/>
            <a:ext cx="2857500" cy="4378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7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88" y="4479925"/>
            <a:ext cx="5211762" cy="530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3388" y="571500"/>
            <a:ext cx="5211762" cy="3840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3388" y="5010150"/>
            <a:ext cx="5211762" cy="750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63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Line 14"/>
          <p:cNvSpPr>
            <a:spLocks noChangeShapeType="1"/>
          </p:cNvSpPr>
          <p:nvPr/>
        </p:nvSpPr>
        <p:spPr bwMode="auto">
          <a:xfrm>
            <a:off x="0" y="59436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2"/>
          <p:cNvSpPr>
            <a:spLocks noChangeShapeType="1"/>
          </p:cNvSpPr>
          <p:nvPr/>
        </p:nvSpPr>
        <p:spPr bwMode="auto">
          <a:xfrm>
            <a:off x="0" y="914400"/>
            <a:ext cx="86868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2"/>
          <p:cNvGraphicFramePr>
            <a:graphicFrameLocks noChangeAspect="1"/>
          </p:cNvGraphicFramePr>
          <p:nvPr/>
        </p:nvGraphicFramePr>
        <p:xfrm>
          <a:off x="52388" y="95250"/>
          <a:ext cx="9382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92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52388" y="95250"/>
                        <a:ext cx="93821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41288"/>
            <a:ext cx="5580856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6513" y="533400"/>
            <a:ext cx="8985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smtClean="0">
                <a:solidFill>
                  <a:schemeClr val="bg1"/>
                </a:solidFill>
              </a:rPr>
              <a:t>CARVE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2514600" y="5962650"/>
            <a:ext cx="3671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b="1" dirty="0" smtClean="0"/>
              <a:t>                                          </a:t>
            </a:r>
            <a:fld id="{31D23DA1-B6CF-ED46-A207-3CA7A46DEF5F}" type="slidenum">
              <a:rPr lang="en-US" sz="1000" b="1" smtClean="0"/>
              <a:pPr>
                <a:lnSpc>
                  <a:spcPts val="1000"/>
                </a:lnSpc>
                <a:defRPr/>
              </a:pPr>
              <a:t>‹#›</a:t>
            </a:fld>
            <a:r>
              <a:rPr lang="en-US" sz="1000" b="1" dirty="0" smtClean="0"/>
              <a:t>                                           </a:t>
            </a:r>
          </a:p>
          <a:p>
            <a:pPr>
              <a:lnSpc>
                <a:spcPts val="1000"/>
              </a:lnSpc>
              <a:defRPr/>
            </a:pPr>
            <a:r>
              <a:rPr lang="en-US" sz="1000" b="1" dirty="0" smtClean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6236593" y="6026444"/>
            <a:ext cx="2427287" cy="2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ATM-C Circuit #2 June 2017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0" y="6026150"/>
            <a:ext cx="2514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2017 ABoVE Airborne Campaign</a:t>
            </a:r>
          </a:p>
        </p:txBody>
      </p:sp>
      <p:pic>
        <p:nvPicPr>
          <p:cNvPr id="4" name="Picture 3" descr="ABoVE_Logo_large_blue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836" y="79921"/>
            <a:ext cx="2018029" cy="7799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2pPr>
      <a:lvl3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3pPr>
      <a:lvl4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4pPr>
      <a:lvl5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5pPr>
      <a:lvl6pPr marL="4572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6pPr>
      <a:lvl7pPr marL="9144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7pPr>
      <a:lvl8pPr marL="13716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8pPr>
      <a:lvl9pPr marL="18288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9pPr>
    </p:titleStyle>
    <p:bodyStyle>
      <a:lvl1pPr marL="323850" indent="-32385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00088" indent="-242888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600">
          <a:solidFill>
            <a:schemeClr val="tx1"/>
          </a:solidFill>
          <a:latin typeface="+mn-lt"/>
          <a:ea typeface="ＭＳ Ｐゴシック" pitchFamily="25" charset="-128"/>
        </a:defRPr>
      </a:lvl2pPr>
      <a:lvl3pPr marL="1077913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300">
          <a:solidFill>
            <a:schemeClr val="tx1"/>
          </a:solidFill>
          <a:latin typeface="+mn-lt"/>
          <a:ea typeface="ＭＳ Ｐゴシック" pitchFamily="25" charset="-128"/>
        </a:defRPr>
      </a:lvl3pPr>
      <a:lvl4pPr marL="1508125" indent="-214313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  <a:ea typeface="ＭＳ Ｐゴシック" pitchFamily="25" charset="-128"/>
        </a:defRPr>
      </a:lvl4pPr>
      <a:lvl5pPr marL="19399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5pPr>
      <a:lvl6pPr marL="23971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6pPr>
      <a:lvl7pPr marL="28543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7pPr>
      <a:lvl8pPr marL="33115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8pPr>
      <a:lvl9pPr marL="37687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96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686800" cy="6400800"/>
          </a:xfrm>
          <a:prstGeom prst="rect">
            <a:avLst/>
          </a:prstGeom>
        </p:spPr>
      </p:pic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-21655" y="0"/>
            <a:ext cx="870845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/>
              <a:t>Arctic Boreal</a:t>
            </a:r>
            <a:r>
              <a:rPr lang="en-US" sz="2400" b="1" dirty="0"/>
              <a:t> </a:t>
            </a:r>
            <a:r>
              <a:rPr lang="en-US" sz="2400" b="1" dirty="0" smtClean="0"/>
              <a:t>Vulnerability Experiment (ABoVE)</a:t>
            </a:r>
            <a:endParaRPr lang="en-US" sz="2400" b="1" dirty="0"/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2017 ABoVE Airborne Campaign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 smtClean="0"/>
              <a:t>7 </a:t>
            </a:r>
            <a:r>
              <a:rPr lang="en-US" sz="2400" b="1" dirty="0" smtClean="0"/>
              <a:t>June 2017 (DOY  </a:t>
            </a:r>
            <a:r>
              <a:rPr lang="en-US" sz="2400" b="1" dirty="0" smtClean="0"/>
              <a:t>158) </a:t>
            </a:r>
            <a:endParaRPr lang="en-US" sz="2400" b="1" dirty="0" smtClean="0"/>
          </a:p>
          <a:p>
            <a:pPr eaLnBrk="1" hangingPunct="1"/>
            <a:r>
              <a:rPr lang="en-US" sz="2400" b="1" dirty="0" smtClean="0"/>
              <a:t>ATM-C: </a:t>
            </a:r>
            <a:r>
              <a:rPr lang="en-US" sz="2400" b="1" dirty="0" smtClean="0"/>
              <a:t>Inuvik – Fairbanks</a:t>
            </a:r>
            <a:endParaRPr lang="en-US" sz="1000" b="1" dirty="0" smtClean="0"/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Charles Miller, Deputy Science Lead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Jet </a:t>
            </a:r>
            <a:r>
              <a:rPr lang="en-US" b="1" dirty="0">
                <a:solidFill>
                  <a:schemeClr val="bg1"/>
                </a:solidFill>
              </a:rPr>
              <a:t>Propulsion Laboratory, California Institute of Technology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and the ABoVE Science </a:t>
            </a:r>
            <a:r>
              <a:rPr lang="en-US" b="1" dirty="0">
                <a:solidFill>
                  <a:schemeClr val="bg1"/>
                </a:solidFill>
              </a:rPr>
              <a:t>Team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/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For Hank Margolis, Eric </a:t>
            </a:r>
            <a:r>
              <a:rPr lang="en-US" sz="1600" b="1" dirty="0" err="1" smtClean="0">
                <a:solidFill>
                  <a:schemeClr val="bg1"/>
                </a:solidFill>
              </a:rPr>
              <a:t>Kasichke</a:t>
            </a:r>
            <a:r>
              <a:rPr lang="en-US" sz="1600" b="1" dirty="0" smtClean="0">
                <a:solidFill>
                  <a:schemeClr val="bg1"/>
                </a:solidFill>
              </a:rPr>
              <a:t>, Bruce </a:t>
            </a:r>
            <a:r>
              <a:rPr lang="en-US" sz="1600" b="1" dirty="0" err="1" smtClean="0">
                <a:solidFill>
                  <a:schemeClr val="bg1"/>
                </a:solidFill>
              </a:rPr>
              <a:t>Tagg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NASA HQ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Summer 2017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7 June 2017/DOY 158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Inuvik – Fairbanks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936" y="1256184"/>
            <a:ext cx="25202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CO2 v CH4 and CO2 v CO tracer-tracer correlation plots with colors showing pressure altitude (top) and H2O (bottom)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dirty="0" smtClean="0"/>
              <a:t>Near surface CO2 v CH4 </a:t>
            </a:r>
            <a:r>
              <a:rPr lang="en-US" sz="1600" dirty="0" smtClean="0"/>
              <a:t>show </a:t>
            </a:r>
            <a:r>
              <a:rPr lang="en-US" sz="1600" dirty="0" smtClean="0"/>
              <a:t>evidence of both C release and C uptake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dirty="0" smtClean="0"/>
              <a:t>Largest CO2 </a:t>
            </a:r>
            <a:r>
              <a:rPr lang="en-US" sz="1600" dirty="0" smtClean="0"/>
              <a:t>depletions correlate </a:t>
            </a:r>
            <a:r>
              <a:rPr lang="en-US" sz="1600" dirty="0" smtClean="0"/>
              <a:t>with H2O &gt; 0.70</a:t>
            </a:r>
            <a:r>
              <a:rPr lang="en-US" sz="1600" dirty="0" smtClean="0"/>
              <a:t>%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dirty="0" smtClean="0"/>
              <a:t>Largest CH4 enhancements tied less strongly to max H2O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224" y="920162"/>
            <a:ext cx="586551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9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7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June 2017/DOY </a:t>
            </a:r>
            <a:r>
              <a:rPr lang="en-US" dirty="0" smtClean="0">
                <a:solidFill>
                  <a:schemeClr val="accent2"/>
                </a:solidFill>
              </a:rPr>
              <a:t>158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Inuvik – Fairbanks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968152"/>
            <a:ext cx="8280920" cy="134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Assets Deployed: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Inuvik – </a:t>
            </a:r>
            <a:r>
              <a:rPr lang="en-US" sz="1800" dirty="0" smtClean="0">
                <a:latin typeface="Arial" charset="0"/>
                <a:ea typeface="Calibri" charset="0"/>
              </a:rPr>
              <a:t>ATM-C/Mooney (N617DH)/Atmospheric CO2, CH4, CO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1800" dirty="0">
              <a:latin typeface="Arial" charset="0"/>
              <a:ea typeface="Calibri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Summary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pPr>
              <a:lnSpc>
                <a:spcPts val="19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1800" dirty="0" smtClean="0">
                <a:latin typeface="Arial" charset="0"/>
                <a:ea typeface="Calibri" charset="0"/>
              </a:rPr>
              <a:t>All sensors operating nominally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800" b="1" dirty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1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7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June </a:t>
            </a:r>
            <a:r>
              <a:rPr lang="en-US" dirty="0">
                <a:solidFill>
                  <a:schemeClr val="accent2"/>
                </a:solidFill>
              </a:rPr>
              <a:t>2017/DOY </a:t>
            </a:r>
            <a:r>
              <a:rPr lang="en-US" dirty="0" smtClean="0">
                <a:solidFill>
                  <a:schemeClr val="accent2"/>
                </a:solidFill>
              </a:rPr>
              <a:t>158 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72-Hour Look Ahead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960" y="1544216"/>
            <a:ext cx="7488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Thursday 8 </a:t>
            </a:r>
            <a:r>
              <a:rPr lang="en-US" sz="1800" b="1" dirty="0" smtClean="0"/>
              <a:t>June </a:t>
            </a:r>
            <a:r>
              <a:rPr lang="en-US" sz="1800" b="1" dirty="0"/>
              <a:t>2017 (DOY </a:t>
            </a:r>
            <a:r>
              <a:rPr lang="en-US" sz="1800" b="1" dirty="0" smtClean="0"/>
              <a:t>159)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Fairbanks – Bethel – Nome</a:t>
            </a:r>
            <a:endParaRPr lang="en-US" sz="1800" dirty="0"/>
          </a:p>
          <a:p>
            <a:pPr algn="l"/>
            <a:endParaRPr lang="en-US" sz="1800" b="1" dirty="0" smtClean="0"/>
          </a:p>
          <a:p>
            <a:pPr algn="l"/>
            <a:r>
              <a:rPr lang="en-US" sz="1800" b="1" dirty="0" smtClean="0"/>
              <a:t>Friday 9 </a:t>
            </a:r>
            <a:r>
              <a:rPr lang="en-US" sz="1800" b="1" dirty="0"/>
              <a:t>June 2017 (DOY </a:t>
            </a:r>
            <a:r>
              <a:rPr lang="en-US" sz="1800" b="1" dirty="0" smtClean="0"/>
              <a:t>160)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Nome – Barrow – Deadhorse – Fairbanks</a:t>
            </a:r>
            <a:endParaRPr lang="en-US" sz="1800" dirty="0"/>
          </a:p>
          <a:p>
            <a:pPr algn="l"/>
            <a:endParaRPr lang="en-US" sz="1800" b="1" dirty="0"/>
          </a:p>
          <a:p>
            <a:pPr algn="l"/>
            <a:r>
              <a:rPr lang="en-US" sz="1800" b="1" dirty="0" smtClean="0"/>
              <a:t>Saturday 10 </a:t>
            </a:r>
            <a:r>
              <a:rPr lang="en-US" sz="1800" b="1" dirty="0"/>
              <a:t>June 2017 (DOY </a:t>
            </a:r>
            <a:r>
              <a:rPr lang="en-US" sz="1800" b="1" dirty="0" smtClean="0"/>
              <a:t>161)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Rest</a:t>
            </a:r>
            <a:endParaRPr lang="en-US" sz="1800" dirty="0"/>
          </a:p>
          <a:p>
            <a:pPr algn="l"/>
            <a:endParaRPr lang="en-US" sz="1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26976" y="104016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All plans weather dependent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2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072" y="1029816"/>
            <a:ext cx="4114800" cy="411480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7 June 2017/DOY 158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Inuvik – Fairbanks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44" y="1040160"/>
            <a:ext cx="4114800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4968" y="514461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HRPT Polar NIR (left) and IR (right) show </a:t>
            </a:r>
            <a:r>
              <a:rPr lang="en-US" sz="1800" dirty="0" smtClean="0"/>
              <a:t>clear to partly cloudy conditions </a:t>
            </a:r>
            <a:r>
              <a:rPr lang="en-US" sz="1800" dirty="0" smtClean="0"/>
              <a:t>from the </a:t>
            </a:r>
            <a:r>
              <a:rPr lang="en-US" sz="1800" dirty="0" smtClean="0"/>
              <a:t>Mackenzie Delta through the Yukon Flats to Fairbanks</a:t>
            </a:r>
            <a:endParaRPr lang="en-US" sz="1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38944" y="1256184"/>
            <a:ext cx="1395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HRPT NIR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7416" y="125618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HRPT IR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 rot="7800000">
            <a:off x="1041060" y="1839340"/>
            <a:ext cx="2286000" cy="128016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 rot="7800000">
            <a:off x="5289532" y="1777351"/>
            <a:ext cx="2286000" cy="128016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829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66625" y="1072098"/>
            <a:ext cx="2061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Stevens Village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928" y="525302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lakes and wetlands of the Mackenzie </a:t>
            </a:r>
            <a:r>
              <a:rPr lang="en-US" dirty="0" smtClean="0"/>
              <a:t>Delta, Old Crow Flats and the Yukon Flats</a:t>
            </a:r>
            <a:endParaRPr lang="en-US" dirty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7 June 2017/DOY 158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Inuvik – Fairbanks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248" y="1040160"/>
            <a:ext cx="2743200" cy="20574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32" y="1040160"/>
            <a:ext cx="2743200" cy="2057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564" y="1040160"/>
            <a:ext cx="2743200" cy="2057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248" y="3200400"/>
            <a:ext cx="2743200" cy="2057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32" y="3200400"/>
            <a:ext cx="2743200" cy="2057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564" y="320040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8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256" y="1688232"/>
            <a:ext cx="8229600" cy="3847101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7 June 2017/DOY 158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Inuvik – Fairbanks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88900" y="968152"/>
            <a:ext cx="8430964" cy="134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Flight Plan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Inuvik – Old Crow – Fort Yukon – Fairbanks</a:t>
            </a:r>
            <a:endParaRPr lang="en-US" sz="800" b="1" dirty="0">
              <a:latin typeface="Arial" charset="0"/>
              <a:ea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43600" y="248032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Inuvik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75048" y="4199220"/>
            <a:ext cx="1275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Fairbanks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80629" y="327240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Old Crow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08023" y="3104652"/>
            <a:ext cx="138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Fort Yukon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540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 May 2017/DOY 122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Nome – North Slope – Fairbanks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632"/>
            <a:ext cx="8686800" cy="586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5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6 June 2017/DOY 157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Yellowknife – Daring Lake – Inuvik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656" y="4496544"/>
            <a:ext cx="7799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CO2, CH4, CO, H2O profiles </a:t>
            </a:r>
            <a:r>
              <a:rPr lang="en-US" sz="1600" dirty="0" err="1" smtClean="0"/>
              <a:t>vs</a:t>
            </a:r>
            <a:r>
              <a:rPr lang="en-US" sz="1600" dirty="0" smtClean="0"/>
              <a:t> altitude and latitude (left) and longitude (right)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dirty="0" smtClean="0"/>
              <a:t>Small near surface (Z &lt; 1 km) CO2 and CH4 enhancements in all locations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dirty="0" smtClean="0"/>
              <a:t>Largest near surface H2O observed 64-66 N and 165 W (furthest south and west)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064" y="968152"/>
            <a:ext cx="4114800" cy="3560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92" y="968152"/>
            <a:ext cx="4114800" cy="356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 May 2017/DOY 122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Nome – North Slope – Fairbanks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48"/>
            <a:ext cx="8686800" cy="58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76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2080588852</TotalTime>
  <Words>569</Words>
  <Application>Microsoft Macintosh PowerPoint</Application>
  <PresentationFormat>Custom</PresentationFormat>
  <Paragraphs>73</Paragraphs>
  <Slides>10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 Design</vt:lpstr>
      <vt:lpstr>Photo Editor Photo</vt:lpstr>
      <vt:lpstr>PowerPoint Presentation</vt:lpstr>
      <vt:lpstr>7 June 2017/DOY 158 Inuvik – Fairbanks</vt:lpstr>
      <vt:lpstr>7 June 2017/DOY 158  72-Hour Look Ahead</vt:lpstr>
      <vt:lpstr>7 June 2017/DOY 158 Inuvik – Fairbanks</vt:lpstr>
      <vt:lpstr>7 June 2017/DOY 158 Inuvik – Fairbanks</vt:lpstr>
      <vt:lpstr>7 June 2017/DOY 158 Inuvik – Fairbanks</vt:lpstr>
      <vt:lpstr>1 May 2017/DOY 122  Nome – North Slope – Fairbanks</vt:lpstr>
      <vt:lpstr>6 June 2017/DOY 157 Yellowknife – Daring Lake – Inuvik</vt:lpstr>
      <vt:lpstr>1 May 2017/DOY 122  Nome – North Slope – Fairbanks</vt:lpstr>
      <vt:lpstr>7 June 2017/DOY 158 Inuvik – Fairbanks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charles Miller</cp:lastModifiedBy>
  <cp:revision>3423</cp:revision>
  <cp:lastPrinted>2012-09-27T19:06:18Z</cp:lastPrinted>
  <dcterms:created xsi:type="dcterms:W3CDTF">2011-01-14T21:06:41Z</dcterms:created>
  <dcterms:modified xsi:type="dcterms:W3CDTF">2017-06-08T19:06:57Z</dcterms:modified>
</cp:coreProperties>
</file>